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382" r:id="rId3"/>
    <p:sldId id="393" r:id="rId4"/>
    <p:sldId id="403" r:id="rId5"/>
    <p:sldId id="558" r:id="rId6"/>
    <p:sldId id="544" r:id="rId7"/>
    <p:sldId id="404" r:id="rId8"/>
    <p:sldId id="426" r:id="rId9"/>
    <p:sldId id="396" r:id="rId10"/>
    <p:sldId id="405" r:id="rId11"/>
    <p:sldId id="545" r:id="rId12"/>
    <p:sldId id="407" r:id="rId13"/>
    <p:sldId id="394" r:id="rId14"/>
    <p:sldId id="429" r:id="rId15"/>
    <p:sldId id="557" r:id="rId16"/>
    <p:sldId id="430" r:id="rId17"/>
    <p:sldId id="410" r:id="rId18"/>
    <p:sldId id="431" r:id="rId19"/>
    <p:sldId id="411" r:id="rId20"/>
    <p:sldId id="412" r:id="rId21"/>
    <p:sldId id="395" r:id="rId22"/>
    <p:sldId id="414" r:id="rId23"/>
    <p:sldId id="432" r:id="rId24"/>
    <p:sldId id="433" r:id="rId25"/>
    <p:sldId id="434" r:id="rId26"/>
    <p:sldId id="546" r:id="rId27"/>
    <p:sldId id="547" r:id="rId28"/>
    <p:sldId id="435" r:id="rId29"/>
    <p:sldId id="438" r:id="rId30"/>
    <p:sldId id="437" r:id="rId31"/>
    <p:sldId id="556" r:id="rId32"/>
    <p:sldId id="549" r:id="rId33"/>
    <p:sldId id="550" r:id="rId34"/>
    <p:sldId id="551" r:id="rId35"/>
    <p:sldId id="552" r:id="rId36"/>
    <p:sldId id="553" r:id="rId37"/>
    <p:sldId id="554" r:id="rId38"/>
    <p:sldId id="555" r:id="rId39"/>
  </p:sldIdLst>
  <p:sldSz cx="12192000" cy="6858000"/>
  <p:notesSz cx="6858000" cy="9144000"/>
  <p:embeddedFontLst>
    <p:embeddedFont>
      <p:font typeface="Inconsolatazi4varl_qu" panose="02000503000000000000" pitchFamily="2" charset="0"/>
      <p:regular r:id="rId40"/>
      <p:bold r:id="rId41"/>
    </p:embeddedFont>
    <p:embeddedFont>
      <p:font typeface="Myriad Pro" panose="020B0503030403020204" pitchFamily="34" charset="0"/>
      <p:regular r:id="rId42"/>
      <p:bold r:id="rId43"/>
      <p:italic r:id="rId44"/>
      <p:boldItalic r:id="rId45"/>
    </p:embeddedFont>
    <p:embeddedFont>
      <p:font typeface="SF Pro Display" pitchFamily="2" charset="0"/>
      <p:regular r:id="rId46"/>
      <p:bold r:id="rId47"/>
      <p:italic r:id="rId48"/>
      <p:boldItalic r:id="rId49"/>
    </p:embeddedFont>
    <p:embeddedFont>
      <p:font typeface="SF Pro Display Light" pitchFamily="2" charset="0"/>
      <p:regular r:id="rId50"/>
      <p:italic r:id="rId51"/>
    </p:embeddedFont>
    <p:embeddedFont>
      <p:font typeface="SF PRO DISPLAY MEDIUM" pitchFamily="2" charset="0"/>
      <p:regular r:id="rId52"/>
      <p:italic r:id="rId53"/>
    </p:embeddedFont>
    <p:embeddedFont>
      <p:font typeface="SF PRO DISPLAY SEMIBOLD" pitchFamily="2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D41-7F1E-2A46-8693-43307BEAF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0663-EF2A-B249-AFA0-4130227F0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89D92-ADB0-764A-B170-775AB6E0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7E72-9EAF-5243-BF8A-947EA939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B478-D354-DD4E-B3C5-531C9F7B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6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637A-2183-9640-9948-464B49B1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012B0-50D6-FA44-8834-E3C9B2682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77D4-ED36-394C-B745-123CAB7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F4BB-FEFF-2E49-963D-D9CAF624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8A9F-000D-1F41-9CB0-41864861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D28CB-DDB0-5148-9A8B-75A0D073C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D68A-9D47-7D4C-B97B-DF000D81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0FBC-5548-8F4D-BD51-9F47FAA6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B8E59-7F39-B14F-891D-638B5441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D406-5F2A-A640-BDB9-BCA50748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CF11-CD56-1B49-9125-E307B4D6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0033-4128-7745-AEE0-D12DBB2D7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8C59-E8BF-DA41-8F57-09316FE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0417-7640-D646-99C5-1C32F6AC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7089-18C5-1E40-B3E4-D09A8D8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7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836F-5F00-1A42-97C7-2249E36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0BFC-C3F1-124A-89B6-C5947AB9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6946-0FB0-4743-BA88-0BB39894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2C4E-383B-9D43-BAFB-E8493D6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47D8-EF02-F443-88E7-FF30DDC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7A6E-8486-164B-B946-E7F758E0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78F5-23D0-0047-97C1-DD0374C9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37E13-5295-E148-9E25-7C836127A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6C92D-33E5-8E4D-8C49-419A3B48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C994-2FC3-0B47-9A28-28566B7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5EDF-EFF9-CC40-B931-9C257C65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9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0721-D179-F44B-BE0A-41D7C717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AE4AD-DE2C-E84E-B9D5-9B6C099F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ACF8E-87CE-9A41-AE91-9B48BCC0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8A1A3-02C4-7949-AE82-2C3EAD88A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31BC-9389-064E-919D-F2F70DE2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F1AD0-4799-5F4B-8DEE-F71EFF32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D9D18-ABAF-7E4C-99C9-25D246F4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2E9A0-0879-1B40-BAC7-A583604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E8F6-3D52-644B-A27B-BC44D3BC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CBDB2-DBEF-284A-9B81-48663E1C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978EC-F66D-9F40-B390-C375417A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7C1C-7900-6C48-8F13-EA8A64E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99BE4-F4C2-964C-9535-2A35A584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88B9E-E964-5B46-8FC0-DA2E163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2ABA-C414-2E43-84BE-CB6C8BA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3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8281-E057-CC4F-97AC-FFC2B634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288-798E-5143-8CD8-9D364A3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2B3A2-B512-A942-BD18-0DF20A12C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8C473-B02B-F848-AADC-6FE32AA7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8F9B-18FA-4049-9DA6-F19920B7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7D75B-8889-9945-8203-D545C09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2D4D-2038-1542-B0D0-C95730B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A6257-E1B0-AF47-A497-CC6C8506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DC5A8-B858-CC46-B406-E6279059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82DE-3178-EF4B-A1E2-A1385819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36BF2-7EBD-F640-8120-4B02650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F289A-B29A-304A-A9D6-959342D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5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7CFB8-E11C-0548-A491-E1F7321F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004-C27D-984B-AB4D-3DD3325B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5EAA-4BD4-1D46-885E-C860EC548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4FDC-DC8E-6D42-9BD8-EE6A0802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C790-545B-5249-A27B-1EB66814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7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uszoom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Genomic Visualization</a:t>
            </a:r>
            <a:br>
              <a:rPr lang="en-US" b="1"/>
            </a:br>
            <a:r>
              <a:rPr lang="en-US" b="1"/>
              <a:t>Part 2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Slides adapted from Ryan Minster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26FE-A368-604D-B137-333F8C98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Association Test </a:t>
            </a:r>
            <a:r>
              <a:rPr lang="en-US" i="1" dirty="0"/>
              <a:t>p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C4DD-40AA-7F4B-9CCA-20B61CB3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point statistic can be used in a Manhattan-style plot</a:t>
            </a:r>
          </a:p>
          <a:p>
            <a:r>
              <a:rPr lang="en-US" dirty="0"/>
              <a:t>Most common is </a:t>
            </a:r>
            <a:r>
              <a:rPr lang="en-US" i="1" dirty="0"/>
              <a:t>p</a:t>
            </a:r>
            <a:r>
              <a:rPr lang="en-US" dirty="0"/>
              <a:t> value (−log₁₀ 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r>
              <a:rPr lang="en-US" dirty="0"/>
              <a:t>You </a:t>
            </a:r>
            <a:r>
              <a:rPr lang="en-US" i="1" dirty="0"/>
              <a:t>could</a:t>
            </a:r>
            <a:r>
              <a:rPr lang="en-US" dirty="0"/>
              <a:t> plot </a:t>
            </a:r>
            <a:r>
              <a:rPr lang="en-US" i="1" dirty="0"/>
              <a:t>t</a:t>
            </a:r>
            <a:r>
              <a:rPr lang="en-US" dirty="0"/>
              <a:t> or </a:t>
            </a:r>
            <a:r>
              <a:rPr lang="en-US" i="1" dirty="0"/>
              <a:t>F</a:t>
            </a:r>
            <a:r>
              <a:rPr lang="en-US" dirty="0"/>
              <a:t> or χ² statistics — why not?</a:t>
            </a:r>
          </a:p>
          <a:p>
            <a:r>
              <a:rPr lang="en-US" dirty="0"/>
              <a:t>Population genetics statistics (</a:t>
            </a:r>
            <a:r>
              <a:rPr lang="en-US" i="1" dirty="0"/>
              <a:t>F</a:t>
            </a:r>
            <a:r>
              <a:rPr lang="en-US" baseline="-25000" dirty="0">
                <a:latin typeface="SF Pro Display" pitchFamily="2" charset="0"/>
                <a:ea typeface="SF Pro Display" pitchFamily="2" charset="0"/>
              </a:rPr>
              <a:t>ST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sz="1200" i="1" dirty="0"/>
              <a:t> </a:t>
            </a:r>
            <a:r>
              <a:rPr lang="en-US" dirty="0"/>
              <a:t>², </a:t>
            </a:r>
            <a:r>
              <a:rPr lang="en-US" i="1" dirty="0"/>
              <a:t>D</a:t>
            </a:r>
            <a:r>
              <a:rPr lang="en-US" dirty="0"/>
              <a:t>′, PBS, </a:t>
            </a:r>
            <a:r>
              <a:rPr lang="en-US" dirty="0" err="1"/>
              <a:t>n</a:t>
            </a:r>
            <a:r>
              <a:rPr lang="en-US" i="1" dirty="0" err="1"/>
              <a:t>S</a:t>
            </a:r>
            <a:r>
              <a:rPr lang="en-US" baseline="-25000" dirty="0" err="1">
                <a:latin typeface="SF Pro Display" pitchFamily="2" charset="0"/>
                <a:ea typeface="SF Pro Display" pitchFamily="2" charset="0"/>
              </a:rPr>
              <a:t>L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9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B4F7-DCD2-AD48-B020-50C3AF5E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Selection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CB17EB72-D23D-784B-8C86-09D5ABCE939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690688"/>
            <a:ext cx="7785034" cy="499357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6CE95-9599-704A-9ECC-A96E567B0AD9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Giska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Molec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Ecol.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911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B3E0-E1B0-B945-9E55-32E3CD19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5635-5E55-AC42-AA6F-4D9DABBB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Reduce quantity of points to be plotted</a:t>
            </a:r>
          </a:p>
          <a:p>
            <a:pPr lvl="1"/>
            <a:r>
              <a:rPr lang="en-US" sz="2800"/>
              <a:t>Plot only points −log₁₀ </a:t>
            </a:r>
            <a:r>
              <a:rPr lang="en-US" sz="2800" i="1"/>
              <a:t>p</a:t>
            </a:r>
            <a:r>
              <a:rPr lang="en-US" sz="2800"/>
              <a:t> &gt; 2</a:t>
            </a:r>
          </a:p>
          <a:p>
            <a:pPr lvl="2"/>
            <a:r>
              <a:rPr lang="en-US" sz="2400"/>
              <a:t>98.998% of points in a GWAS will be below this threshold</a:t>
            </a:r>
          </a:p>
          <a:p>
            <a:pPr lvl="2"/>
            <a:r>
              <a:rPr lang="en-US" sz="2400"/>
              <a:t>Takes 1.5 million points down to 15,028</a:t>
            </a:r>
          </a:p>
          <a:p>
            <a:pPr lvl="1"/>
            <a:r>
              <a:rPr lang="en-US" sz="2800"/>
              <a:t>Plot only random subset of points −log₁₀ </a:t>
            </a:r>
            <a:r>
              <a:rPr lang="en-US" sz="2800" i="1"/>
              <a:t>p</a:t>
            </a:r>
            <a:r>
              <a:rPr lang="en-US" sz="2800"/>
              <a:t> &lt; 5</a:t>
            </a:r>
          </a:p>
          <a:p>
            <a:pPr lvl="1"/>
            <a:r>
              <a:rPr lang="en-US" sz="2800"/>
              <a:t>Plot subset of chromosomes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8F-1E44-5645-8FF3-FE2B8C30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QQ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9FBAC-E9DE-A342-BE04-22C2CAA5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expected −log₁₀ </a:t>
            </a:r>
            <a:r>
              <a:rPr lang="en-US" i="1" dirty="0"/>
              <a:t>p</a:t>
            </a:r>
            <a:endParaRPr lang="en-US" dirty="0"/>
          </a:p>
          <a:p>
            <a:r>
              <a:rPr lang="en-US" i="1" dirty="0"/>
              <a:t>y</a:t>
            </a:r>
            <a:r>
              <a:rPr lang="en-US" dirty="0"/>
              <a:t> axis: observed −log₁₀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i="1" dirty="0"/>
              <a:t>y</a:t>
            </a:r>
            <a:r>
              <a:rPr lang="en-US" sz="2800" dirty="0"/>
              <a:t> = </a:t>
            </a:r>
            <a:r>
              <a:rPr lang="en-US" sz="2800" i="1" dirty="0"/>
              <a:t>x</a:t>
            </a:r>
            <a:r>
              <a:rPr lang="en-US" sz="2800" dirty="0"/>
              <a:t> (identity line)</a:t>
            </a:r>
          </a:p>
          <a:p>
            <a:r>
              <a:rPr lang="en-US" dirty="0"/>
              <a:t>Confidence interval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9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Autofit/>
          </a:bodyPr>
          <a:lstStyle/>
          <a:p>
            <a:r>
              <a:rPr lang="en-US" dirty="0"/>
              <a:t>Examples: </a:t>
            </a:r>
            <a:r>
              <a:rPr lang="en-US" sz="2000" b="1" dirty="0" err="1">
                <a:latin typeface="Inconsolatazi4varl_qu" panose="02000503000000000000" pitchFamily="2" charset="0"/>
              </a:rPr>
              <a:t>genome.sph.umich.edu</a:t>
            </a:r>
            <a:r>
              <a:rPr lang="en-US" sz="2000" b="1" dirty="0">
                <a:latin typeface="Inconsolatazi4varl_qu" panose="02000503000000000000" pitchFamily="2" charset="0"/>
              </a:rPr>
              <a:t>/wiki/Code_Sample:_</a:t>
            </a:r>
            <a:r>
              <a:rPr lang="en-US" sz="2000" b="1" dirty="0" err="1">
                <a:latin typeface="Inconsolatazi4varl_qu" panose="02000503000000000000" pitchFamily="2" charset="0"/>
              </a:rPr>
              <a:t>Generating_QQ_Plots_in_R</a:t>
            </a:r>
          </a:p>
          <a:p>
            <a:r>
              <a:rPr lang="en-US" dirty="0"/>
              <a:t>Examples</a:t>
            </a:r>
            <a:r>
              <a:rPr lang="en-US" dirty="0" err="1"/>
              <a:t>:</a:t>
            </a:r>
            <a:r>
              <a:rPr lang="en-US" sz="2000" b="1" dirty="0" err="1">
                <a:latin typeface="Inconsolatazi4varl_qu" panose="02000503000000000000" pitchFamily="2" charset="0"/>
              </a:rPr>
              <a:t> https://r-graph-gallery.com/101_Manhattan_plot.html</a:t>
            </a:r>
          </a:p>
          <a:p>
            <a:endParaRPr lang="en-US" dirty="0" err="1"/>
          </a:p>
          <a:p>
            <a:r>
              <a:rPr lang="en-US" dirty="0" err="1"/>
              <a:t>Data: </a:t>
            </a:r>
            <a:r>
              <a:rPr lang="en-US" i="1" dirty="0" err="1"/>
              <a:t>p</a:t>
            </a:r>
            <a:r>
              <a:rPr lang="en-US" dirty="0" err="1"/>
              <a:t> values from GWAS</a:t>
            </a:r>
          </a:p>
          <a:p>
            <a:pPr marL="0" indent="0">
              <a:buNone/>
            </a:pPr>
            <a:endParaRPr lang="en-US" dirty="0" err="1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library(qqman)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qq(results$p)</a:t>
            </a:r>
            <a:endParaRPr lang="en-US" dirty="0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1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33BF-31F4-6243-8C1B-98A918FB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661F91A-EDFA-4245-BC0C-39180A99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11" y="152379"/>
            <a:ext cx="6096000" cy="610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8B855-9B9D-BC43-925B-085CCB5D69DC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Kunkle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47636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9048D23-1CED-BF4E-A0E8-385F8A4A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762" y="365125"/>
            <a:ext cx="6873408" cy="5896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25AC9-2C26-194B-A76F-86868F561FE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Bonàs-Guarch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Commun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2018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62DDD97-59F1-6F49-8A28-76B2FC80CD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Highlighting with</a:t>
            </a:r>
            <a:b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</a:b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size and color</a:t>
            </a:r>
          </a:p>
        </p:txBody>
      </p:sp>
    </p:spTree>
    <p:extLst>
      <p:ext uri="{BB962C8B-B14F-4D97-AF65-F5344CB8AC3E}">
        <p14:creationId xmlns:p14="http://schemas.microsoft.com/office/powerpoint/2010/main" val="336789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3A1030B-8F19-7447-85F0-3F403A03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Subsetting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25AC9-2C26-194B-A76F-86868F561FE5}"/>
              </a:ext>
            </a:extLst>
          </p:cNvPr>
          <p:cNvSpPr txBox="1"/>
          <p:nvPr/>
        </p:nvSpPr>
        <p:spPr>
          <a:xfrm>
            <a:off x="3989070" y="6488668"/>
            <a:ext cx="820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International HIV Controllers Study; Pereyra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Science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4D4E8644-B5EC-AF4F-B30B-5BA74858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90" y="365125"/>
            <a:ext cx="5969000" cy="59309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3F4098E-08D2-2042-83F3-3F264044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3444875"/>
            <a:ext cx="8823960" cy="295386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Vector graphics are usually preferable for visualizations</a:t>
            </a:r>
          </a:p>
          <a:p>
            <a:r>
              <a:rPr lang="en-US"/>
              <a:t>Generally, do not use vector graphics solutions for QQ plots.</a:t>
            </a:r>
          </a:p>
          <a:p>
            <a:pPr lvl="1"/>
            <a:r>
              <a:rPr lang="en-US" sz="2800"/>
              <a:t>(PDF, SVG, EPS)</a:t>
            </a:r>
          </a:p>
          <a:p>
            <a:r>
              <a:rPr lang="en-US"/>
              <a:t>Use raster graphics</a:t>
            </a:r>
          </a:p>
          <a:p>
            <a:pPr lvl="1"/>
            <a:r>
              <a:rPr lang="en-US" sz="2800"/>
              <a:t>(PNG, JPG, GIF)</a:t>
            </a:r>
          </a:p>
          <a:p>
            <a:endParaRPr lang="en-US"/>
          </a:p>
          <a:p>
            <a:r>
              <a:rPr lang="en-US"/>
              <a:t>Vectorized QQ plots</a:t>
            </a:r>
          </a:p>
        </p:txBody>
      </p:sp>
    </p:spTree>
    <p:extLst>
      <p:ext uri="{BB962C8B-B14F-4D97-AF65-F5344CB8AC3E}">
        <p14:creationId xmlns:p14="http://schemas.microsoft.com/office/powerpoint/2010/main" val="245669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888E-DAF1-334B-86B8-B88D1F14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D833-DBD8-414A-9FF5-F56FD1BF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Manhattan and QQ plots for genome-wide statistics</a:t>
            </a:r>
          </a:p>
          <a:p>
            <a:r>
              <a:rPr lang="en-US" dirty="0"/>
              <a:t>Create regional Manhattan plots (</a:t>
            </a:r>
            <a:r>
              <a:rPr lang="en-US" dirty="0" err="1"/>
              <a:t>LocusZoom</a:t>
            </a:r>
            <a:r>
              <a:rPr lang="en-US" dirty="0"/>
              <a:t> plots)</a:t>
            </a:r>
          </a:p>
          <a:p>
            <a:r>
              <a:rPr lang="en-US" dirty="0"/>
              <a:t>Use basic </a:t>
            </a:r>
            <a:r>
              <a:rPr lang="en-US" dirty="0" err="1"/>
              <a:t>ggbio</a:t>
            </a:r>
            <a:r>
              <a:rPr lang="en-US" dirty="0"/>
              <a:t> commands to create </a:t>
            </a:r>
            <a:r>
              <a:rPr lang="en-US"/>
              <a:t>chromosome ideograms and plots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9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B3E0-E1B0-B945-9E55-32E3CD19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5635-5E55-AC42-AA6F-4D9DABBB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Reduce quantity of points to be plotted</a:t>
            </a:r>
          </a:p>
          <a:p>
            <a:pPr lvl="1"/>
            <a:r>
              <a:rPr lang="en-US" sz="2800" strike="sngStrike">
                <a:solidFill>
                  <a:schemeClr val="tx1">
                    <a:lumMod val="50000"/>
                    <a:lumOff val="50000"/>
                  </a:schemeClr>
                </a:solidFill>
              </a:rPr>
              <a:t>Plot only points −log₁₀ </a:t>
            </a:r>
            <a:r>
              <a:rPr lang="en-US" sz="2800" i="1" strike="sngStrike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sz="2800" strike="sngStrike">
                <a:solidFill>
                  <a:schemeClr val="tx1">
                    <a:lumMod val="50000"/>
                    <a:lumOff val="50000"/>
                  </a:schemeClr>
                </a:solidFill>
              </a:rPr>
              <a:t> &gt; 2</a:t>
            </a:r>
          </a:p>
          <a:p>
            <a:pPr lvl="1"/>
            <a:r>
              <a:rPr lang="en-US" sz="2800"/>
              <a:t>Plot only random subset of points −log₁₀ </a:t>
            </a:r>
            <a:r>
              <a:rPr lang="en-US" sz="2800" i="1"/>
              <a:t>p</a:t>
            </a:r>
            <a:r>
              <a:rPr lang="en-US" sz="2800"/>
              <a:t> &lt; 5</a:t>
            </a:r>
          </a:p>
          <a:p>
            <a:pPr lvl="1"/>
            <a:r>
              <a:rPr lang="en-US" sz="2800" strike="sngStrike">
                <a:solidFill>
                  <a:schemeClr val="tx1">
                    <a:lumMod val="50000"/>
                    <a:lumOff val="50000"/>
                  </a:schemeClr>
                </a:solidFill>
              </a:rPr>
              <a:t>Plot subset of chromosomes</a:t>
            </a:r>
          </a:p>
          <a:p>
            <a:pPr lvl="1"/>
            <a:r>
              <a:rPr lang="en-US" sz="2800" i="1"/>
              <a:t>Be sure </a:t>
            </a:r>
            <a:r>
              <a:rPr lang="en-US" sz="2800" b="1" i="1">
                <a:latin typeface="SF Pro Display Semibold" pitchFamily="2" charset="0"/>
                <a:ea typeface="SF Pro Display Semibold" pitchFamily="2" charset="0"/>
              </a:rPr>
              <a:t>not</a:t>
            </a:r>
            <a:r>
              <a:rPr lang="en-US" sz="2800"/>
              <a:t> to calculate λ</a:t>
            </a:r>
            <a:r>
              <a:rPr lang="en-US" sz="2800" baseline="-25000">
                <a:latin typeface="SF Pro Display" pitchFamily="2" charset="0"/>
                <a:ea typeface="SF Pro Display" pitchFamily="2" charset="0"/>
              </a:rPr>
              <a:t>GC</a:t>
            </a:r>
            <a:r>
              <a:rPr lang="en-US" sz="2800"/>
              <a:t> on the subset above</a:t>
            </a:r>
            <a:endParaRPr lang="en-US" sz="2800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2645-426B-D14B-BB9D-CE17D42D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Regional Manhattan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21C2-3EDD-6647-9564-CEC4B8B2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346F-A154-B14B-A565-4865349B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Regional Manhattan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E954-65B7-E947-A780-A6922F00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Visualize small segment of genome</a:t>
            </a:r>
          </a:p>
        </p:txBody>
      </p:sp>
    </p:spTree>
    <p:extLst>
      <p:ext uri="{BB962C8B-B14F-4D97-AF65-F5344CB8AC3E}">
        <p14:creationId xmlns:p14="http://schemas.microsoft.com/office/powerpoint/2010/main" val="251711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0A251-BEFF-0A40-8E15-FBE95653E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0B211-36A6-974C-BD0D-134B018F3245}"/>
              </a:ext>
            </a:extLst>
          </p:cNvPr>
          <p:cNvSpPr/>
          <p:nvPr/>
        </p:nvSpPr>
        <p:spPr>
          <a:xfrm>
            <a:off x="4961932" y="838986"/>
            <a:ext cx="308344" cy="502448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BB1D-6F91-9B47-B7D5-1EBAD88F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8600"/>
            <a:ext cx="11023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63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6412D-DB7F-0D4F-9205-B240567D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8600"/>
            <a:ext cx="11023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genomic position (</a:t>
            </a:r>
            <a:r>
              <a:rPr lang="en-US" dirty="0" err="1"/>
              <a:t>chr:bp</a:t>
            </a:r>
            <a:r>
              <a:rPr lang="en-US" dirty="0"/>
              <a:t>)</a:t>
            </a:r>
          </a:p>
          <a:p>
            <a:r>
              <a:rPr lang="en-US" i="1" dirty="0"/>
              <a:t>y</a:t>
            </a:r>
            <a:r>
              <a:rPr lang="en-US" dirty="0"/>
              <a:t> axis: −log₁₀ </a:t>
            </a:r>
            <a:r>
              <a:rPr lang="en-US" i="1" dirty="0"/>
              <a:t>p</a:t>
            </a:r>
          </a:p>
          <a:p>
            <a:r>
              <a:rPr lang="en-US" dirty="0"/>
              <a:t>Point colors</a:t>
            </a:r>
          </a:p>
          <a:p>
            <a:pPr lvl="1"/>
            <a:r>
              <a:rPr lang="en-US" sz="2800" dirty="0"/>
              <a:t>LD (usually </a:t>
            </a:r>
            <a:r>
              <a:rPr lang="en-US" sz="2800" i="1" dirty="0"/>
              <a:t>r </a:t>
            </a:r>
            <a:r>
              <a:rPr lang="en-US" sz="2800" dirty="0"/>
              <a:t>²) between a “peak” SNP and the others</a:t>
            </a:r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dirty="0"/>
              <a:t>Genome-wide statistical significance (5 × 10⁻⁸)</a:t>
            </a:r>
          </a:p>
          <a:p>
            <a:pPr lvl="1"/>
            <a:r>
              <a:rPr lang="en-US" sz="2800" dirty="0"/>
              <a:t>Suggestive significance (often 10⁻⁵ or 10⁻⁶)</a:t>
            </a:r>
          </a:p>
          <a:p>
            <a:r>
              <a:rPr lang="en-US" dirty="0"/>
              <a:t>Often an overlay of recombination rate</a:t>
            </a:r>
            <a:br>
              <a:rPr lang="en-US" dirty="0"/>
            </a:br>
            <a:r>
              <a:rPr lang="en-US" dirty="0"/>
              <a:t>      (to highlight recombination hotspots)</a:t>
            </a:r>
          </a:p>
          <a:p>
            <a:r>
              <a:rPr lang="en-US" dirty="0"/>
              <a:t>Often underlaid with genome map include gene diagrams</a:t>
            </a:r>
          </a:p>
        </p:txBody>
      </p:sp>
    </p:spTree>
    <p:extLst>
      <p:ext uri="{BB962C8B-B14F-4D97-AF65-F5344CB8AC3E}">
        <p14:creationId xmlns:p14="http://schemas.microsoft.com/office/powerpoint/2010/main" val="62998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96B51E-4C64-474F-B6AF-AEFAB3D0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00"/>
          <a:stretch/>
        </p:blipFill>
        <p:spPr>
          <a:xfrm>
            <a:off x="220877" y="365760"/>
            <a:ext cx="11697633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3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E08-A196-EC4F-A776-BF8C1A88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LocusZoom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069B-10B0-4842-A7D2-F37F107D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(So you don’t have to code it yourself)</a:t>
            </a:r>
          </a:p>
          <a:p>
            <a:r>
              <a:rPr lang="en-US" dirty="0" err="1"/>
              <a:t>LocusZoom</a:t>
            </a:r>
            <a:br>
              <a:rPr lang="en-US" dirty="0" err="1"/>
            </a:br>
            <a:br>
              <a:rPr lang="en-US" dirty="0"/>
            </a:br>
            <a:r>
              <a:rPr lang="en-US" b="1" dirty="0" err="1">
                <a:latin typeface="Inconsolatazi4varl_qu" panose="020005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locuszoom.org</a:t>
            </a:r>
            <a:br>
              <a:rPr lang="en-US" dirty="0" err="1">
                <a:latin typeface="Inconsolatazi4varl_qu" panose="02000503000000000000" pitchFamily="2" charset="0"/>
              </a:rPr>
            </a:br>
            <a:br>
              <a:rPr lang="en-US" dirty="0" err="1">
                <a:latin typeface="Inconsolatazi4varl_qu" panose="02000503000000000000" pitchFamily="2" charset="0"/>
              </a:rPr>
            </a:br>
            <a:r>
              <a:rPr lang="en-US" sz="1200" b="1" dirty="0" err="1"/>
              <a:t>Pruim </a:t>
            </a:r>
            <a:r>
              <a:rPr lang="en-US" sz="1200" b="1" i="1" dirty="0" err="1"/>
              <a:t>et al. Bioinformatics </a:t>
            </a:r>
            <a:r>
              <a:rPr lang="en-US" sz="1200" b="1" dirty="0" err="1"/>
              <a:t>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83DF87-3AE4-D84B-95BB-83C10076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6" y="0"/>
            <a:ext cx="1099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9DA4-F34D-C74F-9DDB-D3C1A19E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A6A0B-2FC8-1948-AD5C-C05BF7D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8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E08-A196-EC4F-A776-BF8C1A88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LocusZoom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069B-10B0-4842-A7D2-F37F107D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Upload tab-delimited files with</a:t>
            </a:r>
          </a:p>
          <a:p>
            <a:pPr lvl="1"/>
            <a:r>
              <a:rPr lang="en-US" dirty="0" err="1"/>
              <a:t>Chromosome</a:t>
            </a:r>
          </a:p>
          <a:p>
            <a:pPr lvl="1"/>
            <a:r>
              <a:rPr lang="en-US" dirty="0" err="1"/>
              <a:t>Position</a:t>
            </a:r>
          </a:p>
          <a:p>
            <a:pPr lvl="1"/>
            <a:r>
              <a:rPr lang="en-US" dirty="0" err="1"/>
              <a:t>Reference allele</a:t>
            </a:r>
          </a:p>
          <a:p>
            <a:pPr lvl="1"/>
            <a:r>
              <a:rPr lang="en-US" dirty="0" err="1"/>
              <a:t>Alternate allele</a:t>
            </a:r>
          </a:p>
          <a:p>
            <a:pPr lvl="1"/>
            <a:r>
              <a:rPr lang="en-US" i="1" dirty="0" err="1"/>
              <a:t>p</a:t>
            </a:r>
            <a:r>
              <a:rPr lang="en-US" dirty="0" err="1"/>
              <a:t> value or −log₁₀ </a:t>
            </a:r>
            <a:r>
              <a:rPr lang="en-US" i="1" dirty="0" err="1"/>
              <a:t>p</a:t>
            </a:r>
          </a:p>
          <a:p>
            <a:r>
              <a:rPr lang="en-US" dirty="0" err="1"/>
              <a:t>Will highlight regions above a threshold for LocusZoom plots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9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96B51E-4C64-474F-B6AF-AEFAB3D0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00"/>
          <a:stretch/>
        </p:blipFill>
        <p:spPr>
          <a:xfrm>
            <a:off x="220877" y="365760"/>
            <a:ext cx="11697633" cy="609904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852E54-7755-1EC7-6C9D-0C2EC12ED9BC}"/>
              </a:ext>
            </a:extLst>
          </p:cNvPr>
          <p:cNvCxnSpPr>
            <a:cxnSpLocks/>
          </p:cNvCxnSpPr>
          <p:nvPr/>
        </p:nvCxnSpPr>
        <p:spPr>
          <a:xfrm flipH="1">
            <a:off x="6427694" y="645459"/>
            <a:ext cx="1066800" cy="4673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D7A6E1-A60B-8D2C-0F40-74AE4270260C}"/>
              </a:ext>
            </a:extLst>
          </p:cNvPr>
          <p:cNvCxnSpPr>
            <a:cxnSpLocks/>
          </p:cNvCxnSpPr>
          <p:nvPr/>
        </p:nvCxnSpPr>
        <p:spPr>
          <a:xfrm flipH="1" flipV="1">
            <a:off x="6768353" y="1319067"/>
            <a:ext cx="1452283" cy="1393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EE26E-D569-DFE8-112A-1212BC2587FF}"/>
              </a:ext>
            </a:extLst>
          </p:cNvPr>
          <p:cNvCxnSpPr>
            <a:cxnSpLocks/>
          </p:cNvCxnSpPr>
          <p:nvPr/>
        </p:nvCxnSpPr>
        <p:spPr>
          <a:xfrm flipH="1">
            <a:off x="2321858" y="1909482"/>
            <a:ext cx="663389" cy="3989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90204B-D354-613A-86A1-6D145A4CE067}"/>
              </a:ext>
            </a:extLst>
          </p:cNvPr>
          <p:cNvCxnSpPr>
            <a:cxnSpLocks/>
          </p:cNvCxnSpPr>
          <p:nvPr/>
        </p:nvCxnSpPr>
        <p:spPr>
          <a:xfrm flipH="1">
            <a:off x="8086165" y="5688106"/>
            <a:ext cx="1905000" cy="1434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276942-DF9F-4500-70EF-0A4A6CB3791D}"/>
              </a:ext>
            </a:extLst>
          </p:cNvPr>
          <p:cNvSpPr txBox="1"/>
          <p:nvPr/>
        </p:nvSpPr>
        <p:spPr>
          <a:xfrm>
            <a:off x="2985247" y="1533771"/>
            <a:ext cx="1815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Recombination</a:t>
            </a: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Hotspots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39AC0-E114-DA0D-699D-CA834CA34429}"/>
              </a:ext>
            </a:extLst>
          </p:cNvPr>
          <p:cNvSpPr txBox="1"/>
          <p:nvPr/>
        </p:nvSpPr>
        <p:spPr>
          <a:xfrm>
            <a:off x="7494494" y="188605"/>
            <a:ext cx="4231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Reference SNP against which all others are colored for LD (usually peak SNP)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29D1F-EA44-8D4E-2E10-8E279D6697AE}"/>
              </a:ext>
            </a:extLst>
          </p:cNvPr>
          <p:cNvSpPr txBox="1"/>
          <p:nvPr/>
        </p:nvSpPr>
        <p:spPr>
          <a:xfrm>
            <a:off x="9991165" y="5421869"/>
            <a:ext cx="1815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F Pro Display Medium" pitchFamily="2" charset="0"/>
                <a:ea typeface="SF Pro Display Medium" pitchFamily="2" charset="0"/>
              </a:rPr>
              <a:t>Genes nearby</a:t>
            </a:r>
            <a:endParaRPr lang="en-US">
              <a:solidFill>
                <a:srgbClr val="FF0000"/>
              </a:solidFill>
              <a:latin typeface="SF Pro Display Medium" pitchFamily="2" charset="0"/>
              <a:ea typeface="SF Pro Display Medium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CEFF35-D635-0BEA-EE60-2922E78231DE}"/>
              </a:ext>
            </a:extLst>
          </p:cNvPr>
          <p:cNvCxnSpPr>
            <a:cxnSpLocks/>
          </p:cNvCxnSpPr>
          <p:nvPr/>
        </p:nvCxnSpPr>
        <p:spPr>
          <a:xfrm flipH="1">
            <a:off x="2514600" y="5606535"/>
            <a:ext cx="7476565" cy="2250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9B96D8-0AE3-18A0-D43B-1BF285E4CA39}"/>
              </a:ext>
            </a:extLst>
          </p:cNvPr>
          <p:cNvSpPr txBox="1"/>
          <p:nvPr/>
        </p:nvSpPr>
        <p:spPr>
          <a:xfrm>
            <a:off x="8220636" y="1121795"/>
            <a:ext cx="2897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Other SNPs colored by LD with the reference SNP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57DB-E1D8-0F4E-AC48-30AE06F9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err="1"/>
              <a:t>LocusZoom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9A18-F00D-B448-A0E2-BA1F3B87D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(no longer maintained) standalone version of </a:t>
            </a:r>
            <a:r>
              <a:rPr lang="en-US" dirty="0" err="1"/>
              <a:t>LocusZoom</a:t>
            </a:r>
            <a:endParaRPr lang="en-US" dirty="0"/>
          </a:p>
          <a:p>
            <a:r>
              <a:rPr lang="en-US" dirty="0"/>
              <a:t>Command line interface via Unix, built with Python and R</a:t>
            </a:r>
          </a:p>
          <a:p>
            <a:endParaRPr lang="en-US" dirty="0"/>
          </a:p>
          <a:p>
            <a:r>
              <a:rPr lang="en-US" b="1" dirty="0">
                <a:latin typeface="Inconsolatazi4varl_qu" panose="02000503000000000000" pitchFamily="2" charset="0"/>
              </a:rPr>
              <a:t>https://</a:t>
            </a:r>
            <a:r>
              <a:rPr lang="en-US" b="1" dirty="0" err="1">
                <a:latin typeface="Inconsolatazi4varl_qu" panose="02000503000000000000" pitchFamily="2" charset="0"/>
              </a:rPr>
              <a:t>genome.sph.umich.edu</a:t>
            </a:r>
            <a:r>
              <a:rPr lang="en-US" b="1" dirty="0">
                <a:latin typeface="Inconsolatazi4varl_qu" panose="02000503000000000000" pitchFamily="2" charset="0"/>
              </a:rPr>
              <a:t>/wiki/</a:t>
            </a:r>
            <a:r>
              <a:rPr lang="en-US" b="1" dirty="0" err="1">
                <a:latin typeface="Inconsolatazi4varl_qu" panose="02000503000000000000" pitchFamily="2" charset="0"/>
              </a:rPr>
              <a:t>LocusZoom_Standalone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4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4953-3991-7C4A-8C6C-5B97B325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ggbio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8543-20F4-9A4D-B4AF-393247017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chrX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2CF2F-A777-A549-AC31-EDA1BA1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4" t="42667" b="45866"/>
          <a:stretch/>
        </p:blipFill>
        <p:spPr>
          <a:xfrm>
            <a:off x="592194" y="3950208"/>
            <a:ext cx="10675842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which =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              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(44905791, 44909393))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64045-76FE-9A43-8645-799164939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55" t="44344" r="1671" b="45389"/>
          <a:stretch/>
        </p:blipFill>
        <p:spPr>
          <a:xfrm>
            <a:off x="429293" y="4498848"/>
            <a:ext cx="10735531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93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color = "blue", fill = "blue",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which =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              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(43905791, 45909393))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62CF6-19DC-8244-91D1-D63F4874D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6" b="46801"/>
          <a:stretch/>
        </p:blipFill>
        <p:spPr>
          <a:xfrm>
            <a:off x="375323" y="4736592"/>
            <a:ext cx="11903101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0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FE0-A745-284C-91DD-86DFEF8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2FFB-1785-7F4A-A1AF-6CAB24E2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library(EnsDb.Hsapiens.v86)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autoplot</a:t>
            </a:r>
            <a:r>
              <a:rPr lang="en-US" b="1" dirty="0">
                <a:latin typeface="Inconsolatazi4varl_qu" panose="02000503000000000000" pitchFamily="2" charset="0"/>
              </a:rPr>
              <a:t>(EnsDb.Hsapiens.v86,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~ symbol = "BRCA1",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names.expr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gene_name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2107C-1378-7A41-A2F8-5230366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20" y="1336258"/>
            <a:ext cx="4434250" cy="4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FE0-A745-284C-91DD-86DFEF8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2FFB-1785-7F4A-A1AF-6CAB24E2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library(EnsDb.Hsapiens.v86)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gr &lt;-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19,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(44895791, 44919393),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strand = "*")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autoplot</a:t>
            </a:r>
            <a:r>
              <a:rPr lang="en-US" b="1" dirty="0">
                <a:latin typeface="Inconsolatazi4varl_qu" panose="02000503000000000000" pitchFamily="2" charset="0"/>
              </a:rPr>
              <a:t>(EnsDb.Hsapiens.v86,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GRangesFilter</a:t>
            </a:r>
            <a:r>
              <a:rPr lang="en-US" b="1" dirty="0">
                <a:latin typeface="Inconsolatazi4varl_qu" panose="02000503000000000000" pitchFamily="2" charset="0"/>
              </a:rPr>
              <a:t>(gr),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names.expr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gene_name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66880-1B89-8049-84A3-CA1B62A5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676" y="2681231"/>
            <a:ext cx="3919727" cy="39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genomic position (</a:t>
            </a:r>
            <a:r>
              <a:rPr lang="en-US" dirty="0" err="1"/>
              <a:t>chr:bp</a:t>
            </a:r>
            <a:r>
              <a:rPr lang="en-US" dirty="0"/>
              <a:t>)</a:t>
            </a:r>
          </a:p>
          <a:p>
            <a:r>
              <a:rPr lang="en-US" i="1" dirty="0"/>
              <a:t>y</a:t>
            </a:r>
            <a:r>
              <a:rPr lang="en-US" dirty="0"/>
              <a:t> axis: −log₁₀ </a:t>
            </a:r>
            <a:r>
              <a:rPr lang="en-US" i="1" dirty="0"/>
              <a:t>p</a:t>
            </a:r>
          </a:p>
          <a:p>
            <a:r>
              <a:rPr lang="en-US" dirty="0"/>
              <a:t>Point colors</a:t>
            </a:r>
          </a:p>
          <a:p>
            <a:pPr lvl="1"/>
            <a:r>
              <a:rPr lang="en-US" sz="2800" dirty="0"/>
              <a:t>Distinguish chromosomes</a:t>
            </a:r>
          </a:p>
          <a:p>
            <a:pPr lvl="1"/>
            <a:r>
              <a:rPr lang="en-US" sz="2800" dirty="0"/>
              <a:t>Distinguish important features</a:t>
            </a:r>
          </a:p>
          <a:p>
            <a:pPr lvl="2"/>
            <a:r>
              <a:rPr lang="en-US" sz="2800" dirty="0"/>
              <a:t>statistical significant “loci” (sometimes also point size)</a:t>
            </a:r>
          </a:p>
          <a:p>
            <a:pPr lvl="2"/>
            <a:r>
              <a:rPr lang="en-US" sz="2800" dirty="0"/>
              <a:t>known vs novel “loci”</a:t>
            </a:r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dirty="0"/>
              <a:t>Genome-wide statistical significance (5 × 10⁻⁸)</a:t>
            </a:r>
          </a:p>
          <a:p>
            <a:pPr lvl="1"/>
            <a:r>
              <a:rPr lang="en-US" sz="2800" dirty="0"/>
              <a:t>Suggestive significance (often 10⁻⁵ or 10⁻⁶)</a:t>
            </a:r>
          </a:p>
        </p:txBody>
      </p:sp>
    </p:spTree>
    <p:extLst>
      <p:ext uri="{BB962C8B-B14F-4D97-AF65-F5344CB8AC3E}">
        <p14:creationId xmlns:p14="http://schemas.microsoft.com/office/powerpoint/2010/main" val="297762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6"/>
          </a:xfrm>
        </p:spPr>
        <p:txBody>
          <a:bodyPr>
            <a:noAutofit/>
          </a:bodyPr>
          <a:lstStyle/>
          <a:p>
            <a:r>
              <a:rPr lang="en-US" dirty="0"/>
              <a:t>Examples: </a:t>
            </a:r>
            <a:r>
              <a:rPr lang="en-US" sz="2000" b="1" dirty="0" err="1">
                <a:latin typeface="Inconsolatazi4varl_qu" panose="02000503000000000000" pitchFamily="2" charset="0"/>
              </a:rPr>
              <a:t>genome.sph.umich.edu/wiki/Code_Sample:_Generating_Manhattan_Plots_in_R</a:t>
            </a:r>
          </a:p>
          <a:p>
            <a:r>
              <a:rPr lang="en-US" dirty="0"/>
              <a:t>Examples</a:t>
            </a:r>
            <a:r>
              <a:rPr lang="en-US" dirty="0" err="1"/>
              <a:t>:</a:t>
            </a:r>
            <a:r>
              <a:rPr lang="en-US" sz="2000" b="1" dirty="0" err="1">
                <a:latin typeface="Inconsolatazi4varl_qu" panose="02000503000000000000" pitchFamily="2" charset="0"/>
              </a:rPr>
              <a:t> https://r-graph-gallery.com/101_Manhattan_plot.html</a:t>
            </a:r>
          </a:p>
          <a:p>
            <a:endParaRPr lang="en-US" dirty="0" err="1"/>
          </a:p>
          <a:p>
            <a:r>
              <a:rPr lang="en-US" dirty="0" err="1"/>
              <a:t>Data: chromosome and position, </a:t>
            </a:r>
            <a:r>
              <a:rPr lang="en-US" i="1" dirty="0" err="1"/>
              <a:t>p</a:t>
            </a:r>
            <a:r>
              <a:rPr lang="en-US" dirty="0" err="1"/>
              <a:t> values from GWAS, SNP ID</a:t>
            </a:r>
          </a:p>
          <a:p>
            <a:pPr marL="0" indent="0">
              <a:buNone/>
            </a:pPr>
            <a:endParaRPr lang="en-US" dirty="0" err="1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library(qqman)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manhattan(results, chr = "CHR", bp = "BP",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                   snp = "SNP", p = "P" 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5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EA70-FE86-1741-B999-8C8ADBAC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−log₁₀ </a:t>
            </a:r>
            <a:r>
              <a:rPr lang="en-US" i="1" dirty="0"/>
              <a:t>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A63-5445-474E-BBBA-EAAEF8196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79079" cy="4975226"/>
          </a:xfrm>
        </p:spPr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 values are usually transformed</a:t>
            </a:r>
            <a:endParaRPr lang="en-US" i="1" dirty="0"/>
          </a:p>
          <a:p>
            <a:r>
              <a:rPr lang="en-US" dirty="0"/>
              <a:t>Interesting </a:t>
            </a:r>
            <a:r>
              <a:rPr lang="en-US" i="1" dirty="0"/>
              <a:t>p </a:t>
            </a:r>
            <a:r>
              <a:rPr lang="en-US" dirty="0"/>
              <a:t>values (&lt; 0.05) are compressed, and visually their difference are miniscule—whereas differences we don’t care about like between </a:t>
            </a:r>
            <a:r>
              <a:rPr lang="en-US" i="1" dirty="0"/>
              <a:t>p</a:t>
            </a:r>
            <a:r>
              <a:rPr lang="en-US" dirty="0"/>
              <a:t> = 0.5 and </a:t>
            </a:r>
            <a:r>
              <a:rPr lang="en-US" i="1" dirty="0"/>
              <a:t>p</a:t>
            </a:r>
            <a:r>
              <a:rPr lang="en-US" dirty="0"/>
              <a:t> = 0.7 are large and visible</a:t>
            </a:r>
          </a:p>
          <a:p>
            <a:r>
              <a:rPr lang="en-US" dirty="0"/>
              <a:t>−log₁₀ </a:t>
            </a:r>
            <a:r>
              <a:rPr lang="en-US" i="1" dirty="0"/>
              <a:t>p</a:t>
            </a:r>
            <a:r>
              <a:rPr lang="en-US" dirty="0"/>
              <a:t> rescales </a:t>
            </a:r>
            <a:r>
              <a:rPr lang="en-US" i="1" dirty="0"/>
              <a:t>p</a:t>
            </a:r>
            <a:r>
              <a:rPr lang="en-US" dirty="0"/>
              <a:t> so that the interesting differences are visible</a:t>
            </a:r>
          </a:p>
          <a:p>
            <a:r>
              <a:rPr lang="en-US" dirty="0"/>
              <a:t>The difference between 0.00000005 and 0.00001 is invisible but the difference between 7.3 and 5.0 is visible.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2AC9AC3-5C89-184B-915B-91A9FA81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46" y="367392"/>
            <a:ext cx="3580818" cy="290431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619FC1-CC8F-1146-AB0B-5AA8985C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78" y="3586297"/>
            <a:ext cx="3554186" cy="2904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A34CD-E4C9-EA42-8CE9-344041CEDB30}"/>
              </a:ext>
            </a:extLst>
          </p:cNvPr>
          <p:cNvSpPr/>
          <p:nvPr/>
        </p:nvSpPr>
        <p:spPr>
          <a:xfrm>
            <a:off x="8548007" y="3061607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Chr</a:t>
            </a:r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11 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AF648-3A5C-7C4C-8C15-E8AEC53EA7D8}"/>
              </a:ext>
            </a:extLst>
          </p:cNvPr>
          <p:cNvSpPr/>
          <p:nvPr/>
        </p:nvSpPr>
        <p:spPr>
          <a:xfrm>
            <a:off x="8548006" y="6280512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Chr</a:t>
            </a:r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11 Position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E7B26-4694-8C49-A7C1-3CE842C27356}"/>
              </a:ext>
            </a:extLst>
          </p:cNvPr>
          <p:cNvSpPr/>
          <p:nvPr/>
        </p:nvSpPr>
        <p:spPr>
          <a:xfrm rot="16200000">
            <a:off x="6668680" y="4822098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−log₁₀ </a:t>
            </a:r>
            <a:r>
              <a:rPr lang="en-US" sz="1200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p</a:t>
            </a:r>
            <a:endParaRPr lang="en-US" sz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02B43-A10F-A74D-92B6-A6EC92D93BD4}"/>
              </a:ext>
            </a:extLst>
          </p:cNvPr>
          <p:cNvSpPr/>
          <p:nvPr/>
        </p:nvSpPr>
        <p:spPr>
          <a:xfrm rot="16200000">
            <a:off x="6631994" y="1760489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p</a:t>
            </a:r>
            <a:endParaRPr lang="en-US" sz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A4A18-06FE-E54D-BA0F-09259B707E12}"/>
              </a:ext>
            </a:extLst>
          </p:cNvPr>
          <p:cNvSpPr/>
          <p:nvPr/>
        </p:nvSpPr>
        <p:spPr>
          <a:xfrm>
            <a:off x="8882743" y="6590754"/>
            <a:ext cx="3309257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Data for plots from 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Willer </a:t>
            </a:r>
            <a:r>
              <a:rPr lang="en-US" sz="1200" b="1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Nat Genet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75132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B134-3E26-5C4B-9902-FBF8A0DB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D413-BF40-1F4B-87B7-9082833B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8" y="1585280"/>
            <a:ext cx="11794323" cy="4591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B423C-C588-CC47-9900-81B8B227F9E1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Ikram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PLoS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20457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640D1C-BC1E-4B41-8FF7-5CFF1A86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D0CBACB-AA69-8644-AA9B-908B7005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132"/>
            <a:ext cx="10180320" cy="48796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B423C-C588-CC47-9900-81B8B227F9E1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Kunkle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2019</a:t>
            </a:r>
          </a:p>
        </p:txBody>
      </p:sp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D8BBF81-9628-1C45-AAC3-5772ED82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19" y="638184"/>
            <a:ext cx="7715561" cy="558163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6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3DCA-3235-C940-B53C-D6677101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Miami Plots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A6F48E2B-48A5-3A48-B802-6998519D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447" y="1825625"/>
            <a:ext cx="96351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60536-6F36-5042-BE8B-457A900F68C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Medicine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56392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4554</TotalTime>
  <Words>1091</Words>
  <Application>Microsoft Macintosh PowerPoint</Application>
  <PresentationFormat>Widescreen</PresentationFormat>
  <Paragraphs>140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SF PRO DISPLAY SEMIBOLD</vt:lpstr>
      <vt:lpstr>Myriad Pro</vt:lpstr>
      <vt:lpstr>SF PRO DISPLAY MEDIUM</vt:lpstr>
      <vt:lpstr>SF Pro Display</vt:lpstr>
      <vt:lpstr>Inconsolatazi4varl_qu</vt:lpstr>
      <vt:lpstr>SF Pro Display Light</vt:lpstr>
      <vt:lpstr>Office Theme</vt:lpstr>
      <vt:lpstr>Genomic Visualization Part 2</vt:lpstr>
      <vt:lpstr>Learning Objectives</vt:lpstr>
      <vt:lpstr>Manhattan Plots</vt:lpstr>
      <vt:lpstr>Principles</vt:lpstr>
      <vt:lpstr>Code</vt:lpstr>
      <vt:lpstr>Why −log₁₀ p?</vt:lpstr>
      <vt:lpstr>Variations</vt:lpstr>
      <vt:lpstr>Variations</vt:lpstr>
      <vt:lpstr>Miami Plots</vt:lpstr>
      <vt:lpstr>Beyond Association Test p Values</vt:lpstr>
      <vt:lpstr>Natural Selection</vt:lpstr>
      <vt:lpstr>Shortcuts</vt:lpstr>
      <vt:lpstr>QQ Plots</vt:lpstr>
      <vt:lpstr>Principles</vt:lpstr>
      <vt:lpstr>Code</vt:lpstr>
      <vt:lpstr>Variations</vt:lpstr>
      <vt:lpstr>Variations</vt:lpstr>
      <vt:lpstr>Variations</vt:lpstr>
      <vt:lpstr>Vector vs Raster Graphics</vt:lpstr>
      <vt:lpstr>Shortcuts</vt:lpstr>
      <vt:lpstr>Regional Manhattan Plots</vt:lpstr>
      <vt:lpstr>Regional Manhattan Plots</vt:lpstr>
      <vt:lpstr>PowerPoint Presentation</vt:lpstr>
      <vt:lpstr>PowerPoint Presentation</vt:lpstr>
      <vt:lpstr>PowerPoint Presentation</vt:lpstr>
      <vt:lpstr>Principles</vt:lpstr>
      <vt:lpstr>PowerPoint Presentation</vt:lpstr>
      <vt:lpstr>LocusZoom</vt:lpstr>
      <vt:lpstr>PowerPoint Presentation</vt:lpstr>
      <vt:lpstr>LocusZoom</vt:lpstr>
      <vt:lpstr>PowerPoint Presentation</vt:lpstr>
      <vt:lpstr>Standalone LocusZoom</vt:lpstr>
      <vt:lpstr>ggbio</vt:lpstr>
      <vt:lpstr>Plotting an Ideogram</vt:lpstr>
      <vt:lpstr>Plotting an Ideogram</vt:lpstr>
      <vt:lpstr>Plotting an Ideogram</vt:lpstr>
      <vt:lpstr>Plotting Genes</vt:lpstr>
      <vt:lpstr>Plotting Regions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195</cp:revision>
  <dcterms:created xsi:type="dcterms:W3CDTF">2018-11-09T14:32:06Z</dcterms:created>
  <dcterms:modified xsi:type="dcterms:W3CDTF">2024-02-20T14:58:25Z</dcterms:modified>
</cp:coreProperties>
</file>